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sldIdLst>
    <p:sldId id="256" r:id="rId2"/>
    <p:sldId id="266" r:id="rId3"/>
    <p:sldId id="272" r:id="rId4"/>
    <p:sldId id="267" r:id="rId5"/>
    <p:sldId id="268" r:id="rId6"/>
    <p:sldId id="271" r:id="rId7"/>
    <p:sldId id="269" r:id="rId8"/>
    <p:sldId id="273" r:id="rId9"/>
    <p:sldId id="274" r:id="rId10"/>
    <p:sldId id="275" r:id="rId11"/>
    <p:sldId id="278" r:id="rId12"/>
    <p:sldId id="276" r:id="rId13"/>
    <p:sldId id="270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23" autoAdjust="0"/>
  </p:normalViewPr>
  <p:slideViewPr>
    <p:cSldViewPr snapToGrid="0" snapToObjects="1"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62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17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1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21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89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41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7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5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1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10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04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66F6-4A43-184F-AE3E-B70EF0A2A127}" type="datetimeFigureOut">
              <a:rPr lang="nl-NL" smtClean="0"/>
              <a:t>23-05-17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3669-5AC3-6943-83AF-0938D3507F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15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hyperlink" Target="https://www.youtube.com/watch?v=FaXoUuAM8C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s://www.youtube.com/watch?v=FaXoUuAM8Cw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aXoUuAM8Cw" TargetMode="Externa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school.nl/ckv2/moderne/moderne/schlemmer/Mechanische%20balletten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www.youtube.com/watch?v=FaXoUuAM8C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Theater in de cultuur van het moderne</a:t>
            </a:r>
            <a:endParaRPr lang="nl-NL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nl-N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nl-N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Oscar </a:t>
            </a:r>
            <a:r>
              <a:rPr lang="nl-NL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Schlemmer</a:t>
            </a:r>
            <a:r>
              <a:rPr lang="nl-N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 Bauhaus)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 descr="Schermafbeelding 2017-05-19 om 11.40.33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15" y="-454032"/>
            <a:ext cx="9723773" cy="73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Kenmerken kostuum en invloed op de beweging van de danser</a:t>
            </a:r>
          </a:p>
        </p:txBody>
      </p:sp>
      <p:pic>
        <p:nvPicPr>
          <p:cNvPr id="4" name="Picture 9" descr="schlemmer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11537" r="-111537"/>
          <a:stretch>
            <a:fillRect/>
          </a:stretch>
        </p:blipFill>
        <p:spPr bwMode="auto">
          <a:xfrm>
            <a:off x="-2193335" y="1600200"/>
            <a:ext cx="8229600" cy="4525963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598333" y="1763889"/>
            <a:ext cx="5216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Kenmerken van het kostuum</a:t>
            </a:r>
          </a:p>
          <a:p>
            <a:r>
              <a:rPr lang="nl-NL" dirty="0" smtClean="0"/>
              <a:t>Vorm: bollen, cirkels, lijnen ( elastiek naar de voeten )</a:t>
            </a:r>
          </a:p>
          <a:p>
            <a:endParaRPr lang="nl-NL" dirty="0" smtClean="0"/>
          </a:p>
          <a:p>
            <a:r>
              <a:rPr lang="nl-NL" dirty="0" smtClean="0"/>
              <a:t>Materiaal: metaalachtig, elastiek ( de lijnen om de</a:t>
            </a:r>
          </a:p>
          <a:p>
            <a:r>
              <a:rPr lang="nl-NL" dirty="0" smtClean="0"/>
              <a:t> benen blijven recht )</a:t>
            </a:r>
          </a:p>
          <a:p>
            <a:endParaRPr lang="nl-NL" dirty="0"/>
          </a:p>
          <a:p>
            <a:r>
              <a:rPr lang="nl-NL" dirty="0" smtClean="0"/>
              <a:t>Invloed op de beweging: </a:t>
            </a:r>
          </a:p>
          <a:p>
            <a:r>
              <a:rPr lang="nl-NL" dirty="0"/>
              <a:t>A</a:t>
            </a:r>
            <a:r>
              <a:rPr lang="nl-NL" dirty="0" smtClean="0"/>
              <a:t>rmen </a:t>
            </a:r>
            <a:r>
              <a:rPr lang="nl-NL" dirty="0" smtClean="0"/>
              <a:t>zitten in de </a:t>
            </a:r>
            <a:r>
              <a:rPr lang="nl-NL" dirty="0" smtClean="0"/>
              <a:t>bol: kunnen niet bewegen</a:t>
            </a:r>
            <a:endParaRPr lang="nl-NL" dirty="0" smtClean="0"/>
          </a:p>
          <a:p>
            <a:r>
              <a:rPr lang="nl-NL" dirty="0" smtClean="0"/>
              <a:t>Bovenlichaam zit vast in bol en cirkel</a:t>
            </a:r>
          </a:p>
          <a:p>
            <a:r>
              <a:rPr lang="nl-NL" dirty="0" smtClean="0"/>
              <a:t>Benen kunnen naar voren en achteren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FaXoUuAM8Cw</a:t>
            </a:r>
            <a:endParaRPr lang="nl-NL" dirty="0" smtClean="0"/>
          </a:p>
          <a:p>
            <a:r>
              <a:rPr lang="nl-NL" dirty="0" smtClean="0"/>
              <a:t>Start 23 min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72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Kenmerken kostuum en invloed op de beweging van de danser</a:t>
            </a:r>
          </a:p>
        </p:txBody>
      </p:sp>
      <p:pic>
        <p:nvPicPr>
          <p:cNvPr id="4" name="Tijdelijke aanduiding voor inhoud 3" descr="Schermafbeelding 2017-05-19 om 10.33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83" r="-102383"/>
          <a:stretch>
            <a:fillRect/>
          </a:stretch>
        </p:blipFill>
        <p:spPr>
          <a:xfrm>
            <a:off x="-388217" y="1600200"/>
            <a:ext cx="8229600" cy="4525963"/>
          </a:xfrm>
        </p:spPr>
      </p:pic>
      <p:pic>
        <p:nvPicPr>
          <p:cNvPr id="5" name="Afbeelding 4" descr="Schermafbeelding 2017-05-19 om 10.33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1" y="1600200"/>
            <a:ext cx="2031644" cy="391817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277556" y="1600200"/>
            <a:ext cx="421350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Kenmerken kostuum:</a:t>
            </a:r>
          </a:p>
          <a:p>
            <a:r>
              <a:rPr lang="nl-NL" dirty="0" smtClean="0"/>
              <a:t>De danser zit opgesloten </a:t>
            </a:r>
          </a:p>
          <a:p>
            <a:r>
              <a:rPr lang="nl-NL" dirty="0" smtClean="0"/>
              <a:t>in een cirkelvorm, mens valt weg in </a:t>
            </a:r>
          </a:p>
          <a:p>
            <a:r>
              <a:rPr lang="nl-NL" dirty="0" smtClean="0"/>
              <a:t>zwart pak.</a:t>
            </a:r>
          </a:p>
          <a:p>
            <a:endParaRPr lang="nl-NL" dirty="0"/>
          </a:p>
          <a:p>
            <a:r>
              <a:rPr lang="nl-NL" dirty="0" smtClean="0"/>
              <a:t>Materiaal: metaal, </a:t>
            </a:r>
          </a:p>
          <a:p>
            <a:r>
              <a:rPr lang="nl-NL" dirty="0" smtClean="0"/>
              <a:t>hard materiaal, onbuigzaam</a:t>
            </a:r>
          </a:p>
          <a:p>
            <a:endParaRPr lang="nl-NL" dirty="0"/>
          </a:p>
          <a:p>
            <a:r>
              <a:rPr lang="nl-NL" dirty="0" smtClean="0"/>
              <a:t>Invloed op de beweging </a:t>
            </a:r>
          </a:p>
          <a:p>
            <a:r>
              <a:rPr lang="nl-NL" dirty="0" smtClean="0"/>
              <a:t>van de danser</a:t>
            </a:r>
          </a:p>
          <a:p>
            <a:r>
              <a:rPr lang="nl-NL" dirty="0" smtClean="0"/>
              <a:t>Nodigt uit om twee aanzichten</a:t>
            </a:r>
          </a:p>
          <a:p>
            <a:r>
              <a:rPr lang="nl-NL" dirty="0" smtClean="0"/>
              <a:t> te laten zien:</a:t>
            </a:r>
          </a:p>
          <a:p>
            <a:r>
              <a:rPr lang="nl-NL" dirty="0" smtClean="0"/>
              <a:t>En face: kostuum wordt lijn</a:t>
            </a:r>
          </a:p>
          <a:p>
            <a:r>
              <a:rPr lang="nl-NL" dirty="0" smtClean="0"/>
              <a:t>En profile: kostuum wordt cirkel</a:t>
            </a:r>
          </a:p>
          <a:p>
            <a:endParaRPr lang="nl-NL" dirty="0"/>
          </a:p>
          <a:p>
            <a:r>
              <a:rPr lang="nl-NL" dirty="0" smtClean="0"/>
              <a:t>Armen kunnen alleen </a:t>
            </a:r>
          </a:p>
          <a:p>
            <a:r>
              <a:rPr lang="nl-NL" dirty="0" smtClean="0"/>
              <a:t>horizontaal of diagonaal bewegen of parallel aan het lichaam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18561" y="6126163"/>
            <a:ext cx="539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https://www.youtube.com/watch?v=</a:t>
            </a:r>
            <a:r>
              <a:rPr lang="nl-NL" dirty="0" smtClean="0">
                <a:hlinkClick r:id="rId4"/>
              </a:rPr>
              <a:t>FaXoUuAM8Cw</a:t>
            </a:r>
            <a:endParaRPr lang="nl-NL" dirty="0" smtClean="0"/>
          </a:p>
          <a:p>
            <a:r>
              <a:rPr lang="nl-NL" dirty="0" smtClean="0"/>
              <a:t>Start: 20 min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0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Bewegen in de ruimte</a:t>
            </a:r>
            <a:br>
              <a:rPr lang="nl-NL" dirty="0" smtClean="0"/>
            </a:br>
            <a:r>
              <a:rPr lang="nl-NL" dirty="0" smtClean="0"/>
              <a:t>Syllabus dans: </a:t>
            </a:r>
            <a:r>
              <a:rPr lang="nl-NL" dirty="0" err="1" smtClean="0"/>
              <a:t>pag</a:t>
            </a:r>
            <a:r>
              <a:rPr lang="nl-NL" dirty="0" smtClean="0"/>
              <a:t> 20 en 21.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hlinkClick r:id="rId2"/>
              </a:rPr>
              <a:t>https://www.youtube.com/watch?v=FaXoUuAM8Cw</a:t>
            </a:r>
            <a:endParaRPr lang="nl-NL" dirty="0" smtClean="0"/>
          </a:p>
          <a:p>
            <a:endParaRPr lang="nl-NL" dirty="0"/>
          </a:p>
          <a:p>
            <a:r>
              <a:rPr lang="nl-NL" sz="2400" dirty="0" smtClean="0"/>
              <a:t>Wat is de toneelruimte: lengte, breedte en hoogte</a:t>
            </a:r>
          </a:p>
          <a:p>
            <a:r>
              <a:rPr lang="nl-NL" sz="2400" dirty="0" smtClean="0"/>
              <a:t>De danser kan m.b.v. Zijn bewegingen verwijzen naar de hele toneelruimte ( horizontaal, verticaal en diagonaal : in het platte vlak maar ook ruimtelijk )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Voorbeeld: stokkendans van </a:t>
            </a:r>
          </a:p>
          <a:p>
            <a:pPr marL="0" indent="0">
              <a:buNone/>
            </a:pPr>
            <a:r>
              <a:rPr lang="nl-NL" sz="2400" dirty="0" err="1" smtClean="0"/>
              <a:t>Schlemmer</a:t>
            </a:r>
            <a:r>
              <a:rPr lang="nl-NL" sz="2400" dirty="0" smtClean="0"/>
              <a:t>: de stokken verlengen de </a:t>
            </a:r>
          </a:p>
          <a:p>
            <a:pPr marL="0" indent="0">
              <a:buNone/>
            </a:pPr>
            <a:r>
              <a:rPr lang="nl-NL" sz="2400" dirty="0" smtClean="0"/>
              <a:t>richtingen die je met je armen en </a:t>
            </a:r>
          </a:p>
          <a:p>
            <a:pPr marL="0" indent="0">
              <a:buNone/>
            </a:pPr>
            <a:r>
              <a:rPr lang="nl-NL" sz="2400" dirty="0" smtClean="0"/>
              <a:t>benen en lijf kan maken: verbinden van </a:t>
            </a:r>
          </a:p>
          <a:p>
            <a:pPr marL="0" indent="0">
              <a:buNone/>
            </a:pPr>
            <a:r>
              <a:rPr lang="nl-NL" sz="2400" dirty="0" smtClean="0"/>
              <a:t>het lichaam met de toneelruimte</a:t>
            </a:r>
          </a:p>
          <a:p>
            <a:endParaRPr lang="nl-NL" sz="2400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Schermafbeelding 2017-05-19 om 11.2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43" y="4153195"/>
            <a:ext cx="3459023" cy="22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TRIADISCH BALLET</a:t>
            </a: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schlemmer_the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1335088"/>
            <a:ext cx="7994650" cy="513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6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Cultuur van het moderne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Abstractie</a:t>
            </a:r>
          </a:p>
          <a:p>
            <a:r>
              <a:rPr lang="nl-NL" dirty="0" smtClean="0"/>
              <a:t>Sociaal engagement</a:t>
            </a:r>
          </a:p>
          <a:p>
            <a:r>
              <a:rPr lang="nl-NL" dirty="0" smtClean="0"/>
              <a:t>Vernieuwing</a:t>
            </a:r>
          </a:p>
          <a:p>
            <a:r>
              <a:rPr lang="nl-NL" dirty="0" smtClean="0"/>
              <a:t>Utopie: betere maatschappij</a:t>
            </a:r>
          </a:p>
          <a:p>
            <a:r>
              <a:rPr lang="nl-NL" dirty="0" smtClean="0"/>
              <a:t>Zoeken naar de essentie </a:t>
            </a:r>
            <a:endParaRPr lang="nl-NL" dirty="0"/>
          </a:p>
        </p:txBody>
      </p:sp>
      <p:pic>
        <p:nvPicPr>
          <p:cNvPr id="6" name="irc_mi" descr="http://fast.mediamatic.nl/f/tqgr/image/952/2201678-300-198-sc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93" y="4820361"/>
            <a:ext cx="2906239" cy="176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upload.wikimedia.org/wikipedia/commons/f/f4/Bauhaus_dessa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95" y="1405488"/>
            <a:ext cx="3309409" cy="198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959" y="3823253"/>
            <a:ext cx="2290763" cy="27632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06" y="4727771"/>
            <a:ext cx="2130229" cy="21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Oscar </a:t>
            </a:r>
            <a:r>
              <a:rPr lang="nl-NL" dirty="0" err="1" smtClean="0"/>
              <a:t>Schlemmer</a:t>
            </a:r>
            <a:r>
              <a:rPr lang="nl-NL" dirty="0" smtClean="0"/>
              <a:t> 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leider </a:t>
            </a:r>
            <a:r>
              <a:rPr lang="nl-NL" dirty="0" smtClean="0"/>
              <a:t>theaterwerkplaats van Bauhaus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Collectieve samenwerking tussen de kunsten: beeldende kunst en drama en kostuumontwerp.</a:t>
            </a:r>
          </a:p>
          <a:p>
            <a:r>
              <a:rPr lang="nl-NL" dirty="0" smtClean="0"/>
              <a:t>Gemeenschappelijk doel: toneel is abstract: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>
                <a:solidFill>
                  <a:srgbClr val="FF0000"/>
                </a:solidFill>
              </a:rPr>
              <a:t>mathematische </a:t>
            </a:r>
            <a:r>
              <a:rPr lang="nl-NL" dirty="0">
                <a:solidFill>
                  <a:srgbClr val="FF0000"/>
                </a:solidFill>
              </a:rPr>
              <a:t>helderheid, zuiverheid en </a:t>
            </a:r>
            <a:r>
              <a:rPr lang="nl-NL" dirty="0" smtClean="0">
                <a:solidFill>
                  <a:srgbClr val="FF0000"/>
                </a:solidFill>
              </a:rPr>
              <a:t>	strakheid</a:t>
            </a:r>
            <a:r>
              <a:rPr lang="nl-NL" dirty="0">
                <a:solidFill>
                  <a:srgbClr val="FF0000"/>
                </a:solidFill>
              </a:rPr>
              <a:t>.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Toneel gaat over bewegende vormen in de ruimte</a:t>
            </a:r>
          </a:p>
          <a:p>
            <a:r>
              <a:rPr lang="nl-NL" dirty="0" smtClean="0"/>
              <a:t>De  toneelspeler , de mens , is ondergeschikt aan het kostuum dat hij draagt</a:t>
            </a:r>
          </a:p>
          <a:p>
            <a:r>
              <a:rPr lang="nl-NL" dirty="0" smtClean="0"/>
              <a:t>In de toneelvoorstelling zit geen verhaal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43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SCHLEMMER: BEELDEND KUNSTENAAR: </a:t>
            </a:r>
            <a:br>
              <a:rPr lang="en-US" sz="2800" dirty="0" smtClean="0"/>
            </a:br>
            <a:r>
              <a:rPr lang="en-US" sz="2800" dirty="0" err="1" smtClean="0"/>
              <a:t>zoektocht</a:t>
            </a:r>
            <a:r>
              <a:rPr lang="en-US" sz="2800" dirty="0" smtClean="0"/>
              <a:t> 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en-US" sz="2800" dirty="0" err="1" smtClean="0"/>
              <a:t>abstactie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pic>
        <p:nvPicPr>
          <p:cNvPr id="9220" name="Picture 4" descr="B3%20P1%20Oskar%20Schlemmer%20-%20Bauhaustrepp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543721"/>
            <a:ext cx="2212146" cy="3013295"/>
          </a:xfrm>
          <a:noFill/>
          <a:ln/>
        </p:spPr>
      </p:pic>
      <p:pic>
        <p:nvPicPr>
          <p:cNvPr id="9223" name="Picture 7" descr="24272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417638"/>
            <a:ext cx="1902467" cy="1910189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3023266" y="1417638"/>
            <a:ext cx="5663534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WAT ZIJN BEELDENDE KENMERKEN IN HET SCHILDERIJ VAN SCHLEMMER </a:t>
            </a:r>
          </a:p>
          <a:p>
            <a:r>
              <a:rPr lang="nl-NL" sz="1600" dirty="0" smtClean="0"/>
              <a:t>Syllabus : pag. 17 : beeldende kunst en vormgeving</a:t>
            </a:r>
          </a:p>
          <a:p>
            <a:endParaRPr lang="nl-NL" sz="1600" dirty="0" smtClean="0"/>
          </a:p>
          <a:p>
            <a:r>
              <a:rPr lang="nl-NL" sz="1600" b="1" dirty="0" smtClean="0"/>
              <a:t>Voorstelling:</a:t>
            </a:r>
          </a:p>
          <a:p>
            <a:r>
              <a:rPr lang="nl-NL" sz="1600" dirty="0" smtClean="0"/>
              <a:t>Gebaseerd op het interieur van het Bauhaus-gebouw: de trappen en de studenten</a:t>
            </a:r>
          </a:p>
          <a:p>
            <a:endParaRPr lang="nl-NL" sz="1600" dirty="0" smtClean="0"/>
          </a:p>
          <a:p>
            <a:r>
              <a:rPr lang="nl-NL" sz="1600" b="1" dirty="0" smtClean="0"/>
              <a:t>Vormgeving: </a:t>
            </a:r>
            <a:endParaRPr lang="nl-NL" sz="1600" b="1" dirty="0"/>
          </a:p>
          <a:p>
            <a:r>
              <a:rPr lang="nl-NL" sz="1600" dirty="0" smtClean="0"/>
              <a:t>Kleur: Primaire kleuren en niet kleuren</a:t>
            </a:r>
          </a:p>
          <a:p>
            <a:endParaRPr lang="nl-NL" sz="1600" dirty="0"/>
          </a:p>
          <a:p>
            <a:r>
              <a:rPr lang="nl-NL" sz="1600" dirty="0" smtClean="0"/>
              <a:t>Vorm: vereenvoudigd, geometrisch, plasticiteit in de figuren, vlak ( vloer ) , plat ( achterwand )</a:t>
            </a:r>
          </a:p>
          <a:p>
            <a:endParaRPr lang="nl-NL" sz="1600" dirty="0"/>
          </a:p>
          <a:p>
            <a:r>
              <a:rPr lang="nl-NL" sz="1600" dirty="0" smtClean="0"/>
              <a:t>Ruimte: suggestie van lineair perspectief, overlapping, afsnijding, groot klein</a:t>
            </a:r>
          </a:p>
          <a:p>
            <a:endParaRPr lang="nl-NL" sz="1600" dirty="0"/>
          </a:p>
          <a:p>
            <a:r>
              <a:rPr lang="nl-NL" sz="1600" dirty="0" smtClean="0"/>
              <a:t>Licht: niet aanwezig: kleurvlakken zijn lichter of donkerder</a:t>
            </a:r>
          </a:p>
          <a:p>
            <a:endParaRPr lang="nl-NL" sz="1600" dirty="0"/>
          </a:p>
          <a:p>
            <a:r>
              <a:rPr lang="nl-NL" sz="1600" dirty="0" smtClean="0"/>
              <a:t>Compositie: diagonale richtingen</a:t>
            </a:r>
          </a:p>
          <a:p>
            <a:endParaRPr lang="nl-NL" sz="1600" dirty="0"/>
          </a:p>
          <a:p>
            <a:r>
              <a:rPr lang="nl-NL" sz="1600" dirty="0" smtClean="0"/>
              <a:t>Materiaal en techniek: olieverf, penselen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981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/>
              <a:t>SCHLEMMER EN THEATER: TRIADISCH </a:t>
            </a:r>
            <a:r>
              <a:rPr lang="en-US" sz="2000" b="1" dirty="0" smtClean="0"/>
              <a:t>BALLET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Uitgangspunten</a:t>
            </a:r>
            <a:r>
              <a:rPr lang="en-US" sz="2000" dirty="0" smtClean="0"/>
              <a:t>: </a:t>
            </a:r>
            <a:r>
              <a:rPr lang="en-US" sz="2000" dirty="0" err="1" smtClean="0"/>
              <a:t>abstractie</a:t>
            </a:r>
            <a:r>
              <a:rPr lang="en-US" sz="2000" dirty="0" smtClean="0"/>
              <a:t>: </a:t>
            </a:r>
            <a:r>
              <a:rPr lang="en-US" sz="2000" dirty="0" err="1" smtClean="0"/>
              <a:t>vorm</a:t>
            </a:r>
            <a:r>
              <a:rPr lang="en-US" sz="2000" dirty="0" smtClean="0"/>
              <a:t>, </a:t>
            </a:r>
            <a:r>
              <a:rPr lang="en-US" sz="2000" dirty="0" err="1" smtClean="0"/>
              <a:t>licht</a:t>
            </a:r>
            <a:r>
              <a:rPr lang="en-US" sz="2000" dirty="0" smtClean="0"/>
              <a:t> en </a:t>
            </a:r>
            <a:r>
              <a:rPr lang="en-US" sz="2000" dirty="0" err="1" smtClean="0"/>
              <a:t>kleur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Abstracte</a:t>
            </a:r>
            <a:r>
              <a:rPr lang="en-US" sz="2000" dirty="0" smtClean="0"/>
              <a:t> </a:t>
            </a:r>
            <a:r>
              <a:rPr lang="en-US" sz="2000" dirty="0" err="1" smtClean="0"/>
              <a:t>mechanische</a:t>
            </a:r>
            <a:r>
              <a:rPr lang="en-US" sz="2000" dirty="0" smtClean="0"/>
              <a:t> </a:t>
            </a:r>
            <a:r>
              <a:rPr lang="en-US" sz="2000" dirty="0" err="1" smtClean="0"/>
              <a:t>bewegingsspelen</a:t>
            </a:r>
            <a:r>
              <a:rPr lang="en-US" sz="2000" dirty="0" smtClean="0"/>
              <a:t>, </a:t>
            </a:r>
            <a:r>
              <a:rPr lang="en-US" sz="2000" dirty="0" err="1" smtClean="0"/>
              <a:t>acteur</a:t>
            </a:r>
            <a:r>
              <a:rPr lang="en-US" sz="2000" dirty="0" smtClean="0"/>
              <a:t> is </a:t>
            </a:r>
            <a:r>
              <a:rPr lang="en-US" sz="2000" dirty="0" err="1" smtClean="0"/>
              <a:t>vormgevend</a:t>
            </a:r>
            <a:r>
              <a:rPr lang="en-US" sz="2000" dirty="0" smtClean="0"/>
              <a:t> element, </a:t>
            </a:r>
            <a:r>
              <a:rPr lang="en-US" sz="2000" dirty="0" err="1" smtClean="0"/>
              <a:t>geen</a:t>
            </a:r>
            <a:r>
              <a:rPr lang="en-US" sz="2000" dirty="0" smtClean="0"/>
              <a:t> </a:t>
            </a:r>
            <a:r>
              <a:rPr lang="en-US" sz="2000" dirty="0" err="1" smtClean="0"/>
              <a:t>zichtbare</a:t>
            </a:r>
            <a:r>
              <a:rPr lang="en-US" sz="2000" dirty="0" smtClean="0"/>
              <a:t> </a:t>
            </a:r>
            <a:r>
              <a:rPr lang="en-US" sz="2000" dirty="0" err="1" smtClean="0"/>
              <a:t>emotie</a:t>
            </a:r>
            <a:r>
              <a:rPr lang="en-US" sz="2000" dirty="0" smtClean="0"/>
              <a:t>, </a:t>
            </a:r>
            <a:r>
              <a:rPr lang="en-US" sz="2000" dirty="0" err="1" smtClean="0"/>
              <a:t>geen</a:t>
            </a:r>
            <a:r>
              <a:rPr lang="en-US" sz="2000" dirty="0" smtClean="0"/>
              <a:t> </a:t>
            </a:r>
            <a:r>
              <a:rPr lang="en-US" sz="2000" dirty="0" err="1" smtClean="0"/>
              <a:t>tekst</a:t>
            </a:r>
            <a:r>
              <a:rPr lang="en-US" sz="2000" dirty="0" smtClean="0"/>
              <a:t>/ </a:t>
            </a:r>
            <a:r>
              <a:rPr lang="en-US" sz="2000" dirty="0" err="1" smtClean="0"/>
              <a:t>verhaal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http://www.digischool.nl/ckv2/moderne/moderne/schlemmer/Mechanische%</a:t>
            </a:r>
            <a:r>
              <a:rPr lang="en-GB" sz="2000" dirty="0" smtClean="0">
                <a:hlinkClick r:id="rId2"/>
              </a:rPr>
              <a:t>20balletten.htm</a:t>
            </a:r>
            <a:endParaRPr lang="en-GB" sz="2000" dirty="0" smtClean="0"/>
          </a:p>
          <a:p>
            <a:endParaRPr lang="en-GB" sz="2000" dirty="0"/>
          </a:p>
        </p:txBody>
      </p:sp>
      <p:pic>
        <p:nvPicPr>
          <p:cNvPr id="10245" name="Picture 5" descr="Image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87588"/>
            <a:ext cx="3048000" cy="4310062"/>
          </a:xfrm>
          <a:prstGeom prst="rect">
            <a:avLst/>
          </a:prstGeom>
          <a:noFill/>
        </p:spPr>
      </p:pic>
      <p:pic>
        <p:nvPicPr>
          <p:cNvPr id="10247" name="Picture 7" descr="deel1-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1988" y="2276475"/>
            <a:ext cx="2827337" cy="4392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8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Visie op dans : </a:t>
            </a:r>
            <a:r>
              <a:rPr lang="nl-NL" b="1" dirty="0" smtClean="0"/>
              <a:t>CONCEPT :</a:t>
            </a:r>
            <a:br>
              <a:rPr lang="nl-NL" b="1" dirty="0" smtClean="0"/>
            </a:br>
            <a:r>
              <a:rPr lang="nl-NL" b="1" dirty="0" smtClean="0"/>
              <a:t>Dans </a:t>
            </a:r>
            <a:r>
              <a:rPr lang="nl-NL" b="1" dirty="0"/>
              <a:t>als </a:t>
            </a:r>
            <a:r>
              <a:rPr lang="nl-NL" b="1" dirty="0" smtClean="0"/>
              <a:t>wiskunde</a:t>
            </a:r>
            <a:br>
              <a:rPr lang="nl-NL" b="1" dirty="0" smtClean="0"/>
            </a:br>
            <a:r>
              <a:rPr lang="nl-NL" sz="2200" b="1" dirty="0" smtClean="0"/>
              <a:t>( contrast met de moderne expressionistische dans) </a:t>
            </a:r>
            <a:r>
              <a:rPr lang="nl-NL" sz="2200" b="1" dirty="0"/>
              <a:t/>
            </a:r>
            <a:br>
              <a:rPr lang="nl-NL" sz="2200" b="1" dirty="0"/>
            </a:b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47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docenten van het Bauhaus (zie </a:t>
            </a:r>
            <a:r>
              <a:rPr lang="nl-NL" i="1" dirty="0"/>
              <a:t>Architectuur en vormgeving</a:t>
            </a:r>
            <a:r>
              <a:rPr lang="nl-NL" dirty="0"/>
              <a:t>) moesten niets hebben van het op zichzelf gerichte expressionisme van veel vooroorlogse kunstenaars. Volgens hen kon een nieuwe samenleving en een nieuwe kunst alleen gebaseerd zijn op </a:t>
            </a:r>
            <a:r>
              <a:rPr lang="nl-NL" b="1" dirty="0"/>
              <a:t>algemeen geldende schoonheid</a:t>
            </a:r>
            <a:r>
              <a:rPr lang="nl-NL" dirty="0"/>
              <a:t>. Die zou moeten liggen in </a:t>
            </a:r>
            <a:r>
              <a:rPr lang="nl-NL" b="1" dirty="0"/>
              <a:t>eenvoud, zuiverheid en logica</a:t>
            </a:r>
            <a:r>
              <a:rPr lang="nl-NL" dirty="0"/>
              <a:t>. Deze opvatting, </a:t>
            </a:r>
            <a:r>
              <a:rPr lang="nl-NL" i="1" dirty="0"/>
              <a:t>functionalisme </a:t>
            </a:r>
            <a:r>
              <a:rPr lang="nl-NL" dirty="0"/>
              <a:t>of </a:t>
            </a:r>
            <a:r>
              <a:rPr lang="nl-NL" i="1" dirty="0"/>
              <a:t>nieuwe zakelijkheid </a:t>
            </a:r>
            <a:r>
              <a:rPr lang="nl-NL" dirty="0"/>
              <a:t>genoemd, was het uitgangspunt voor alle industriële ontwerpen. </a:t>
            </a:r>
          </a:p>
          <a:p>
            <a:endParaRPr lang="nl-NL" dirty="0" smtClean="0"/>
          </a:p>
          <a:p>
            <a:r>
              <a:rPr lang="nl-NL" dirty="0" smtClean="0"/>
              <a:t>Behalve </a:t>
            </a:r>
            <a:r>
              <a:rPr lang="nl-NL" dirty="0"/>
              <a:t>werkplaatsen voor vormgeving, materiaalkennis, fotografie en film, waren er vanaf 1925 cursussen </a:t>
            </a:r>
            <a:r>
              <a:rPr lang="nl-NL" b="1" dirty="0"/>
              <a:t>dans en theater</a:t>
            </a:r>
            <a:r>
              <a:rPr lang="nl-NL" dirty="0"/>
              <a:t>. Die stonden onder leiding van Oskar </a:t>
            </a:r>
            <a:r>
              <a:rPr lang="nl-NL" b="1" dirty="0" err="1"/>
              <a:t>Schlemmer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 err="1" smtClean="0"/>
              <a:t>Schlemmer</a:t>
            </a:r>
            <a:r>
              <a:rPr lang="nl-NL" dirty="0" smtClean="0"/>
              <a:t> </a:t>
            </a:r>
            <a:r>
              <a:rPr lang="nl-NL" dirty="0"/>
              <a:t>was in de eerste plaats beeldend kunstenaar. Hij beschouwde het als de taak van kunstenaars om de </a:t>
            </a:r>
            <a:r>
              <a:rPr lang="nl-NL" b="1" dirty="0"/>
              <a:t>chaos te ordenen </a:t>
            </a:r>
            <a:r>
              <a:rPr lang="nl-NL" dirty="0"/>
              <a:t>en te streven naar </a:t>
            </a:r>
            <a:r>
              <a:rPr lang="nl-NL" b="1" dirty="0"/>
              <a:t>mathematische helderheid</a:t>
            </a:r>
            <a:r>
              <a:rPr lang="nl-NL" dirty="0"/>
              <a:t>, zuiverheid en strakheid.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 </a:t>
            </a:r>
            <a:r>
              <a:rPr lang="nl-NL" dirty="0"/>
              <a:t>de werkplaats experimenteerde hij met </a:t>
            </a:r>
            <a:r>
              <a:rPr lang="nl-NL" b="1" dirty="0"/>
              <a:t>abstract theater - </a:t>
            </a:r>
            <a:r>
              <a:rPr lang="nl-NL" dirty="0"/>
              <a:t>zonder verhaal dus - waarin </a:t>
            </a:r>
            <a:r>
              <a:rPr lang="nl-NL" b="1" dirty="0"/>
              <a:t>licht, kostuums, decors en beweging </a:t>
            </a:r>
            <a:r>
              <a:rPr lang="nl-NL" dirty="0"/>
              <a:t>samen </a:t>
            </a:r>
            <a:r>
              <a:rPr lang="nl-NL" b="1" dirty="0"/>
              <a:t>geometrische patronen </a:t>
            </a:r>
            <a:r>
              <a:rPr lang="nl-NL" dirty="0"/>
              <a:t>vormden. Iets wat er uitzag als een bewegend wiskundeboek (</a:t>
            </a:r>
            <a:r>
              <a:rPr lang="nl-NL" dirty="0" err="1"/>
              <a:t>Schlemmer</a:t>
            </a:r>
            <a:r>
              <a:rPr lang="nl-NL" dirty="0"/>
              <a:t> gebruikte zelf ook de term </a:t>
            </a:r>
            <a:r>
              <a:rPr lang="nl-NL" i="1" dirty="0"/>
              <a:t>dans-wiskunde</a:t>
            </a:r>
            <a:r>
              <a:rPr lang="nl-NL" dirty="0"/>
              <a:t>)</a:t>
            </a:r>
            <a:r>
              <a:rPr lang="nl-NL" dirty="0" smtClean="0"/>
              <a:t>.</a:t>
            </a:r>
          </a:p>
          <a:p>
            <a:r>
              <a:rPr lang="nl-NL" dirty="0" smtClean="0"/>
              <a:t> </a:t>
            </a:r>
            <a:r>
              <a:rPr lang="nl-NL" dirty="0"/>
              <a:t>In 1925 verscheen het boek </a:t>
            </a:r>
            <a:r>
              <a:rPr lang="nl-NL" i="1" dirty="0"/>
              <a:t>Mens en Kunstfiguur</a:t>
            </a:r>
            <a:r>
              <a:rPr lang="nl-NL" dirty="0"/>
              <a:t>, waarin </a:t>
            </a:r>
            <a:r>
              <a:rPr lang="nl-NL" dirty="0" err="1"/>
              <a:t>Schlemmer</a:t>
            </a:r>
            <a:r>
              <a:rPr lang="nl-NL" dirty="0"/>
              <a:t> zijn ideeën over de '</a:t>
            </a:r>
            <a:r>
              <a:rPr lang="nl-NL" dirty="0">
                <a:solidFill>
                  <a:srgbClr val="FF0000"/>
                </a:solidFill>
              </a:rPr>
              <a:t>mens-in-de-ruimte' </a:t>
            </a:r>
            <a:r>
              <a:rPr lang="nl-NL" dirty="0"/>
              <a:t>uitlegde. Hij zag het toneel als een grote, denkbeeldige kubusvorm.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Dansers </a:t>
            </a:r>
            <a:r>
              <a:rPr lang="nl-NL" dirty="0">
                <a:solidFill>
                  <a:srgbClr val="FF0000"/>
                </a:solidFill>
              </a:rPr>
              <a:t>trekken door te bewegen een net van lijnen, die samenvallen met twee- en driedimensionale wiskundige figuren. Deze vorm van totaaltheater werd bekend als </a:t>
            </a:r>
            <a:r>
              <a:rPr lang="nl-NL" b="1" i="1" dirty="0">
                <a:solidFill>
                  <a:srgbClr val="FF0000"/>
                </a:solidFill>
              </a:rPr>
              <a:t>Bauhausdans</a:t>
            </a:r>
            <a:r>
              <a:rPr lang="nl-NL" dirty="0"/>
              <a:t>. </a:t>
            </a:r>
            <a:r>
              <a:rPr lang="nl-NL" dirty="0" err="1"/>
              <a:t>Schlemmer</a:t>
            </a:r>
            <a:r>
              <a:rPr lang="nl-NL" dirty="0"/>
              <a:t> heeft tussen 1922 en 1927 in totaal vijf van dit soort dansen gemaakt.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257949" y="5563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6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511266" cy="1021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SCHLEMMER: </a:t>
            </a:r>
            <a:r>
              <a:rPr lang="en-US" sz="2800" dirty="0" err="1" smtClean="0"/>
              <a:t>kostuum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sculptuur</a:t>
            </a:r>
            <a:r>
              <a:rPr lang="en-US" sz="2800" dirty="0" smtClean="0"/>
              <a:t>: </a:t>
            </a:r>
            <a:r>
              <a:rPr lang="en-US" sz="2800" dirty="0" err="1" smtClean="0"/>
              <a:t>relatie</a:t>
            </a:r>
            <a:r>
              <a:rPr lang="en-US" sz="2800" dirty="0" smtClean="0"/>
              <a:t> met de </a:t>
            </a:r>
            <a:r>
              <a:rPr lang="en-US" sz="2800" dirty="0" err="1" smtClean="0"/>
              <a:t>kunststroming</a:t>
            </a:r>
            <a:r>
              <a:rPr lang="en-US" sz="2800" dirty="0" smtClean="0"/>
              <a:t>  het </a:t>
            </a:r>
            <a:r>
              <a:rPr lang="en-US" sz="2800" dirty="0" err="1" smtClean="0"/>
              <a:t>Contructivisme</a:t>
            </a:r>
            <a:r>
              <a:rPr lang="en-US" sz="2800" dirty="0" smtClean="0"/>
              <a:t> ( </a:t>
            </a:r>
            <a:r>
              <a:rPr lang="en-US" sz="2800" dirty="0" err="1" smtClean="0"/>
              <a:t>kunstenaar</a:t>
            </a:r>
            <a:r>
              <a:rPr lang="en-US" sz="2800" dirty="0" smtClean="0"/>
              <a:t> Pevsner )</a:t>
            </a:r>
            <a:endParaRPr lang="en-GB" sz="2800" dirty="0"/>
          </a:p>
        </p:txBody>
      </p:sp>
      <p:pic>
        <p:nvPicPr>
          <p:cNvPr id="2" name="Tijdelijke aanduiding voor inhoud 1" descr="Schermafbeelding 2017-05-19 om 11.32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26" r="-27926"/>
          <a:stretch>
            <a:fillRect/>
          </a:stretch>
        </p:blipFill>
        <p:spPr>
          <a:xfrm>
            <a:off x="5206554" y="1021624"/>
            <a:ext cx="3012520" cy="1737545"/>
          </a:xfrm>
        </p:spPr>
      </p:pic>
      <p:pic>
        <p:nvPicPr>
          <p:cNvPr id="11269" name="Picture 5" descr="schlemmer2"/>
          <p:cNvPicPr>
            <a:picLocks noChangeAspect="1" noChangeArrowheads="1"/>
          </p:cNvPicPr>
          <p:nvPr/>
        </p:nvPicPr>
        <p:blipFill>
          <a:blip r:embed="rId3"/>
          <a:srcRect l="7529"/>
          <a:stretch>
            <a:fillRect/>
          </a:stretch>
        </p:blipFill>
        <p:spPr bwMode="auto">
          <a:xfrm>
            <a:off x="75588" y="3052137"/>
            <a:ext cx="2211388" cy="3686175"/>
          </a:xfrm>
          <a:prstGeom prst="rect">
            <a:avLst/>
          </a:prstGeom>
          <a:noFill/>
        </p:spPr>
      </p:pic>
      <p:pic>
        <p:nvPicPr>
          <p:cNvPr id="11271" name="Picture 7" descr="schlemmer5"/>
          <p:cNvPicPr>
            <a:picLocks noChangeAspect="1" noChangeArrowheads="1"/>
          </p:cNvPicPr>
          <p:nvPr/>
        </p:nvPicPr>
        <p:blipFill>
          <a:blip r:embed="rId4"/>
          <a:srcRect l="8629"/>
          <a:stretch>
            <a:fillRect/>
          </a:stretch>
        </p:blipFill>
        <p:spPr bwMode="auto">
          <a:xfrm>
            <a:off x="2309587" y="3042612"/>
            <a:ext cx="1941512" cy="3695700"/>
          </a:xfrm>
          <a:prstGeom prst="rect">
            <a:avLst/>
          </a:prstGeom>
          <a:noFill/>
        </p:spPr>
      </p:pic>
      <p:pic>
        <p:nvPicPr>
          <p:cNvPr id="11273" name="Picture 9" descr="schlemmer3"/>
          <p:cNvPicPr>
            <a:picLocks noChangeAspect="1" noChangeArrowheads="1"/>
          </p:cNvPicPr>
          <p:nvPr/>
        </p:nvPicPr>
        <p:blipFill>
          <a:blip r:embed="rId5"/>
          <a:srcRect l="6749"/>
          <a:stretch>
            <a:fillRect/>
          </a:stretch>
        </p:blipFill>
        <p:spPr bwMode="auto">
          <a:xfrm>
            <a:off x="4427538" y="3042612"/>
            <a:ext cx="1944687" cy="3686175"/>
          </a:xfrm>
          <a:prstGeom prst="rect">
            <a:avLst/>
          </a:prstGeom>
          <a:noFill/>
        </p:spPr>
      </p:pic>
      <p:pic>
        <p:nvPicPr>
          <p:cNvPr id="11275" name="Picture 11" descr="schlemmer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2916" y="3033087"/>
            <a:ext cx="2495550" cy="3695700"/>
          </a:xfrm>
          <a:prstGeom prst="rect">
            <a:avLst/>
          </a:prstGeom>
          <a:noFill/>
        </p:spPr>
      </p:pic>
      <p:pic>
        <p:nvPicPr>
          <p:cNvPr id="3" name="Afbeelding 2" descr="Schermafbeelding 2017-05-19 om 11.31.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33" y="1021624"/>
            <a:ext cx="2251809" cy="1627476"/>
          </a:xfrm>
          <a:prstGeom prst="rect">
            <a:avLst/>
          </a:prstGeom>
        </p:spPr>
      </p:pic>
      <p:pic>
        <p:nvPicPr>
          <p:cNvPr id="4" name="Afbeelding 3" descr="Schermafbeelding 2017-05-19 om 11.31.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67" y="1021624"/>
            <a:ext cx="1421640" cy="19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Kenmerken kostuum en invloed op de beweging van de danser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597021" y="1600199"/>
            <a:ext cx="390677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Kenmerk van het kostuum:</a:t>
            </a:r>
          </a:p>
          <a:p>
            <a:r>
              <a:rPr lang="nl-NL" dirty="0" smtClean="0"/>
              <a:t>Cirkelvormige “ TUTU “</a:t>
            </a:r>
          </a:p>
          <a:p>
            <a:endParaRPr lang="nl-NL" dirty="0" smtClean="0"/>
          </a:p>
          <a:p>
            <a:r>
              <a:rPr lang="nl-NL" dirty="0" smtClean="0"/>
              <a:t>Materiaal: </a:t>
            </a:r>
            <a:r>
              <a:rPr lang="nl-NL" dirty="0" smtClean="0"/>
              <a:t>kunststof ?  Metaal ? Eigenschappen: stijf</a:t>
            </a:r>
            <a:r>
              <a:rPr lang="nl-NL" dirty="0" smtClean="0"/>
              <a:t>, hard </a:t>
            </a:r>
          </a:p>
          <a:p>
            <a:endParaRPr lang="nl-NL" dirty="0" smtClean="0"/>
          </a:p>
          <a:p>
            <a:r>
              <a:rPr lang="nl-NL" dirty="0" smtClean="0"/>
              <a:t>Invloed op de beweging: </a:t>
            </a:r>
          </a:p>
          <a:p>
            <a:r>
              <a:rPr lang="nl-NL" dirty="0" smtClean="0"/>
              <a:t>Armen kunnen vrij bewegen</a:t>
            </a:r>
          </a:p>
          <a:p>
            <a:r>
              <a:rPr lang="nl-NL" dirty="0" smtClean="0"/>
              <a:t>Lijf kan </a:t>
            </a:r>
            <a:r>
              <a:rPr lang="nl-NL" dirty="0" smtClean="0"/>
              <a:t>buigen vanuit de heupen : </a:t>
            </a:r>
            <a:r>
              <a:rPr lang="nl-NL" dirty="0" smtClean="0"/>
              <a:t>maar wordt beperkt door de harde cirkelvorm.</a:t>
            </a:r>
          </a:p>
          <a:p>
            <a:r>
              <a:rPr lang="nl-NL" dirty="0" smtClean="0"/>
              <a:t>Benen kunnen vrij bewegen</a:t>
            </a:r>
          </a:p>
          <a:p>
            <a:endParaRPr lang="nl-NL" dirty="0" smtClean="0"/>
          </a:p>
          <a:p>
            <a:r>
              <a:rPr lang="nl-NL" dirty="0" smtClean="0"/>
              <a:t>Cirkelvorm nodigt uit tot een draaiende beweging en het kantelen van het bovenlijf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Tijdelijke aanduiding voor inhoud 5" descr="Schermafbeelding 2017-05-19 om 11.52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67" r="-43267"/>
          <a:stretch>
            <a:fillRect/>
          </a:stretch>
        </p:blipFill>
        <p:spPr>
          <a:xfrm>
            <a:off x="-1276213" y="1600199"/>
            <a:ext cx="7557429" cy="4156294"/>
          </a:xfrm>
        </p:spPr>
      </p:pic>
      <p:sp>
        <p:nvSpPr>
          <p:cNvPr id="7" name="Tekstvak 6"/>
          <p:cNvSpPr txBox="1"/>
          <p:nvPr/>
        </p:nvSpPr>
        <p:spPr>
          <a:xfrm>
            <a:off x="635024" y="6115942"/>
            <a:ext cx="5152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FaXoUuAM8Cw</a:t>
            </a:r>
            <a:endParaRPr lang="nl-NL" dirty="0" smtClean="0"/>
          </a:p>
          <a:p>
            <a:r>
              <a:rPr lang="nl-NL" dirty="0" smtClean="0"/>
              <a:t>Start 0.40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23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Kenmerken kostuum en invloed op de beweging van de danser</a:t>
            </a:r>
          </a:p>
        </p:txBody>
      </p:sp>
      <p:pic>
        <p:nvPicPr>
          <p:cNvPr id="4" name="Tijdelijke aanduiding voor inhoud 3" descr="Schermafbeelding 2017-05-19 om 10.34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87" r="-73687"/>
          <a:stretch>
            <a:fillRect/>
          </a:stretch>
        </p:blipFill>
        <p:spPr>
          <a:xfrm>
            <a:off x="-1834409" y="1600200"/>
            <a:ext cx="8229600" cy="4525963"/>
          </a:xfrm>
        </p:spPr>
      </p:pic>
      <p:sp>
        <p:nvSpPr>
          <p:cNvPr id="5" name="Tekstvak 4"/>
          <p:cNvSpPr txBox="1"/>
          <p:nvPr/>
        </p:nvSpPr>
        <p:spPr>
          <a:xfrm>
            <a:off x="4389948" y="1780940"/>
            <a:ext cx="48416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Kenmerk van het kostuum:</a:t>
            </a:r>
          </a:p>
          <a:p>
            <a:r>
              <a:rPr lang="nl-NL" dirty="0" smtClean="0"/>
              <a:t>Cirkelvormen: </a:t>
            </a:r>
            <a:r>
              <a:rPr lang="nl-NL" dirty="0" smtClean="0"/>
              <a:t>open</a:t>
            </a:r>
            <a:endParaRPr lang="nl-NL" dirty="0" smtClean="0"/>
          </a:p>
          <a:p>
            <a:r>
              <a:rPr lang="nl-NL" dirty="0" smtClean="0"/>
              <a:t>Materiaal: draad </a:t>
            </a:r>
          </a:p>
          <a:p>
            <a:endParaRPr lang="nl-NL" dirty="0"/>
          </a:p>
          <a:p>
            <a:r>
              <a:rPr lang="nl-NL" dirty="0" smtClean="0"/>
              <a:t>Invloed op de beweging:</a:t>
            </a:r>
          </a:p>
          <a:p>
            <a:r>
              <a:rPr lang="nl-NL" dirty="0" smtClean="0"/>
              <a:t>Armen moeten hoog </a:t>
            </a:r>
            <a:r>
              <a:rPr lang="nl-NL" dirty="0" smtClean="0"/>
              <a:t>blijven, benen </a:t>
            </a:r>
          </a:p>
          <a:p>
            <a:r>
              <a:rPr lang="nl-NL" dirty="0" smtClean="0"/>
              <a:t>kunnen vrij bewegen, bovenlijf moet recht blijven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Zwart kostuum:</a:t>
            </a:r>
          </a:p>
          <a:p>
            <a:r>
              <a:rPr lang="nl-NL" dirty="0" smtClean="0"/>
              <a:t>Het menselijk lichaam is minder zichtbaar: </a:t>
            </a:r>
          </a:p>
          <a:p>
            <a:r>
              <a:rPr lang="nl-NL" dirty="0" smtClean="0"/>
              <a:t>de aandacht gaat naar de geometrische </a:t>
            </a:r>
          </a:p>
          <a:p>
            <a:r>
              <a:rPr lang="nl-NL" dirty="0" smtClean="0"/>
              <a:t>Vormen.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2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861</Words>
  <Application>Microsoft Macintosh PowerPoint</Application>
  <PresentationFormat>Diavoorstelling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Theater in de cultuur van het moderne</vt:lpstr>
      <vt:lpstr>Cultuur van het moderne</vt:lpstr>
      <vt:lpstr>Oscar Schlemmer :  leider theaterwerkplaats van Bauhaus</vt:lpstr>
      <vt:lpstr>SCHLEMMER: BEELDEND KUNSTENAAR:  zoektocht  naar abstactie </vt:lpstr>
      <vt:lpstr>SCHLEMMER EN THEATER: TRIADISCH BALLET Uitgangspunten: abstractie: vorm, licht en kleur Abstracte mechanische bewegingsspelen, acteur is vormgevend element, geen zichtbare emotie, geen tekst/ verhaal </vt:lpstr>
      <vt:lpstr>Visie op dans : CONCEPT : Dans als wiskunde ( contrast met de moderne expressionistische dans)  </vt:lpstr>
      <vt:lpstr>SCHLEMMER: kostuum als sculptuur: relatie met de kunststroming  het Contructivisme ( kunstenaar Pevsner )</vt:lpstr>
      <vt:lpstr>Kenmerken kostuum en invloed op de beweging van de danser</vt:lpstr>
      <vt:lpstr>Kenmerken kostuum en invloed op de beweging van de danser</vt:lpstr>
      <vt:lpstr>Kenmerken kostuum en invloed op de beweging van de danser</vt:lpstr>
      <vt:lpstr>Kenmerken kostuum en invloed op de beweging van de danser</vt:lpstr>
      <vt:lpstr>Bewegen in de ruimte Syllabus dans: pag 20 en 21.</vt:lpstr>
      <vt:lpstr>TRIADISCH BALLET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 in de cultuur van het moderne</dc:title>
  <dc:creator>Gebruiker</dc:creator>
  <cp:lastModifiedBy>Gebruiker</cp:lastModifiedBy>
  <cp:revision>30</cp:revision>
  <dcterms:created xsi:type="dcterms:W3CDTF">2014-08-29T14:28:40Z</dcterms:created>
  <dcterms:modified xsi:type="dcterms:W3CDTF">2017-05-23T07:24:14Z</dcterms:modified>
</cp:coreProperties>
</file>